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0" r:id="rId1"/>
    <p:sldMasterId id="2147483664" r:id="rId2"/>
    <p:sldMasterId id="2147483688" r:id="rId3"/>
    <p:sldMasterId id="2147483936" r:id="rId4"/>
  </p:sldMasterIdLst>
  <p:notesMasterIdLst>
    <p:notesMasterId r:id="rId20"/>
  </p:notesMasterIdLst>
  <p:handoutMasterIdLst>
    <p:handoutMasterId r:id="rId21"/>
  </p:handoutMasterIdLst>
  <p:sldIdLst>
    <p:sldId id="361" r:id="rId5"/>
    <p:sldId id="386" r:id="rId6"/>
    <p:sldId id="387" r:id="rId7"/>
    <p:sldId id="381" r:id="rId8"/>
    <p:sldId id="376" r:id="rId9"/>
    <p:sldId id="377" r:id="rId10"/>
    <p:sldId id="382" r:id="rId11"/>
    <p:sldId id="379" r:id="rId12"/>
    <p:sldId id="375" r:id="rId13"/>
    <p:sldId id="385" r:id="rId14"/>
    <p:sldId id="364" r:id="rId15"/>
    <p:sldId id="371" r:id="rId16"/>
    <p:sldId id="372" r:id="rId17"/>
    <p:sldId id="388" r:id="rId18"/>
    <p:sldId id="370" r:id="rId1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itchFamily="-8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005DAA"/>
    <a:srgbClr val="58585A"/>
    <a:srgbClr val="FF7600"/>
    <a:srgbClr val="D91B5C"/>
    <a:srgbClr val="872175"/>
    <a:srgbClr val="009999"/>
    <a:srgbClr val="01B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68" d="100"/>
          <a:sy n="68" d="100"/>
        </p:scale>
        <p:origin x="804" y="66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59" d="100"/>
          <a:sy n="159" d="100"/>
        </p:scale>
        <p:origin x="-6480" y="-10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Petrozar%20Petkov\Downloads\Copy%20of%20&#1055;&#1086;&#1083;&#1091;-&#1075;&#1086;&#1076;&#1080;&#1096;&#1085;&#1072;%20&#1072;&#1085;&#1082;&#1077;&#1090;&#1072;%20&#1079;&#1072;%20&#1056;&#1086;&#1090;&#1072;&#1088;&#1072;&#1082;&#1090;%20&#1082;&#1083;&#1091;&#1073;&#1086;&#1074;&#1077;&#1090;&#1077;%20&#1092;&#1077;&#1074;&#1088;&#1091;&#1072;&#1088;&#1080;%202017&#1075;.%20(Responses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Petrozar%20Petkov\Downloads\Copy%20of%20&#1055;&#1086;&#1083;&#1091;-&#1075;&#1086;&#1076;&#1080;&#1096;&#1085;&#1072;%20&#1072;&#1085;&#1082;&#1077;&#1090;&#1072;%20&#1079;&#1072;%20&#1056;&#1086;&#1090;&#1072;&#1088;&#1072;&#1082;&#1090;%20&#1082;&#1083;&#1091;&#1073;&#1086;&#1074;&#1077;&#1090;&#1077;%20&#1092;&#1077;&#1074;&#1088;&#1091;&#1072;&#1088;&#1080;%202017&#1075;.%20(Responses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E:\State%20of%20the%20Union\State%20of%20the%20Union\Copy%20of%20&#1055;&#1086;&#1083;&#1091;-&#1075;&#1086;&#1076;&#1080;&#1096;&#1085;&#1072;%20&#1072;&#1085;&#1082;&#1077;&#1090;&#1072;%20&#1079;&#1072;%20&#1056;&#1086;&#1090;&#1072;&#1088;&#1072;&#1082;&#1090;%20&#1082;&#1083;&#1091;&#1073;&#1086;&#1074;&#1077;&#1090;&#1077;%20&#1092;&#1077;&#1074;&#1088;&#1091;&#1072;&#1088;&#1080;%202017&#1075;.%20(Responses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r>
              <a:rPr lang="bg-BG" sz="1800"/>
              <a:t>ТРЕНД ЗА ПОСЛЕДНИТЕ 5 ГОДИНИ </a:t>
            </a:r>
            <a:br>
              <a:rPr lang="bg-BG" sz="1800"/>
            </a:br>
            <a:r>
              <a:rPr lang="bg-BG" sz="1800"/>
              <a:t>НА АКТИВНИТЕ ЧЛЕНОВЕ</a:t>
            </a:r>
          </a:p>
        </c:rich>
      </c:tx>
      <c:layout>
        <c:manualLayout>
          <c:xMode val="edge"/>
          <c:yMode val="edge"/>
          <c:x val="0.27331525776259102"/>
          <c:y val="6.69800434428455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AEEF"/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>
        <c:manualLayout>
          <c:layoutTarget val="inner"/>
          <c:xMode val="edge"/>
          <c:yMode val="edge"/>
          <c:x val="4.6616231794555089E-2"/>
          <c:y val="7.3272727272727267E-2"/>
          <c:w val="0.93540991199629453"/>
          <c:h val="0.842540682414698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тренд!$B$1</c:f>
              <c:strCache>
                <c:ptCount val="1"/>
                <c:pt idx="0">
                  <c:v>АКТИВНИ ЧЛЕНОВЕ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47625" cap="rnd" cmpd="sng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  <c:trendlineType val="exp"/>
            <c:dispRSqr val="0"/>
            <c:dispEq val="0"/>
          </c:trendline>
          <c:cat>
            <c:numRef>
              <c:f>тренд!$A$2:$A$6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тренд!$B$2:$B$6</c:f>
              <c:numCache>
                <c:formatCode>General</c:formatCode>
                <c:ptCount val="5"/>
                <c:pt idx="0">
                  <c:v>567</c:v>
                </c:pt>
                <c:pt idx="1">
                  <c:v>527</c:v>
                </c:pt>
                <c:pt idx="2">
                  <c:v>445</c:v>
                </c:pt>
                <c:pt idx="3">
                  <c:v>375</c:v>
                </c:pt>
                <c:pt idx="4">
                  <c:v>362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5016272"/>
        <c:axId val="2145018992"/>
      </c:barChart>
      <c:catAx>
        <c:axId val="2145016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400" b="1" i="0" u="none" strike="noStrike" kern="120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145018992"/>
        <c:crosses val="autoZero"/>
        <c:auto val="1"/>
        <c:lblAlgn val="ctr"/>
        <c:lblOffset val="100"/>
        <c:noMultiLvlLbl val="0"/>
      </c:catAx>
      <c:valAx>
        <c:axId val="214501899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14501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rgbClr val="00AEEF"/>
          </a:solidFill>
        </a:defRPr>
      </a:pPr>
      <a:endParaRPr lang="bg-BG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796" b="1" i="0" u="none" strike="noStrike" kern="1200" spc="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r>
              <a:rPr lang="bg-BG" sz="1796" b="1" dirty="0" smtClean="0"/>
              <a:t>БРОЙ АКТИВНИ ЧЛЕНОВЕ В КЛУБ</a:t>
            </a:r>
            <a:endParaRPr lang="en-US" sz="1800" b="1" dirty="0"/>
          </a:p>
        </c:rich>
      </c:tx>
      <c:layout/>
      <c:overlay val="0"/>
      <c:spPr>
        <a:noFill/>
        <a:ln w="2536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3.8759045306252606E-2"/>
          <c:y val="0.14359102839417801"/>
          <c:w val="0.9409917335099468"/>
          <c:h val="0.771601049868766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1.7.2016</c:v>
                </c:pt>
              </c:strCache>
            </c:strRef>
          </c:tx>
          <c:spPr>
            <a:solidFill>
              <a:srgbClr val="01B4E7"/>
            </a:solidFill>
            <a:ln w="25368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от 6-10</c:v>
                </c:pt>
                <c:pt idx="1">
                  <c:v>от 11-15</c:v>
                </c:pt>
                <c:pt idx="2">
                  <c:v>от 16-20</c:v>
                </c:pt>
                <c:pt idx="3">
                  <c:v>от 21-25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8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1.3.2017</c:v>
                </c:pt>
              </c:strCache>
            </c:strRef>
          </c:tx>
          <c:spPr>
            <a:solidFill>
              <a:srgbClr val="FEBD11"/>
            </a:solidFill>
            <a:ln w="25368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от 6-10</c:v>
                </c:pt>
                <c:pt idx="1">
                  <c:v>от 11-15</c:v>
                </c:pt>
                <c:pt idx="2">
                  <c:v>от 16-20</c:v>
                </c:pt>
                <c:pt idx="3">
                  <c:v>от 21-25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2">
                  <c:v>6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9"/>
        <c:overlap val="-27"/>
        <c:axId val="1869683360"/>
        <c:axId val="2142886704"/>
      </c:barChart>
      <c:catAx>
        <c:axId val="186968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0" i="0" u="none" strike="noStrike" kern="120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142886704"/>
        <c:crosses val="autoZero"/>
        <c:auto val="1"/>
        <c:lblAlgn val="ctr"/>
        <c:lblOffset val="100"/>
        <c:noMultiLvlLbl val="0"/>
      </c:catAx>
      <c:valAx>
        <c:axId val="2142886704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048" b="0" i="0" u="none" strike="noStrike" kern="120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869683360"/>
        <c:crosses val="autoZero"/>
        <c:crossBetween val="between"/>
      </c:valAx>
      <c:spPr>
        <a:noFill/>
        <a:ln w="25368">
          <a:noFill/>
        </a:ln>
      </c:spPr>
    </c:plotArea>
    <c:legend>
      <c:legendPos val="t"/>
      <c:layout>
        <c:manualLayout>
          <c:xMode val="edge"/>
          <c:yMode val="edge"/>
          <c:x val="0.30761755130667012"/>
          <c:y val="0.1635607453830176"/>
          <c:w val="0.36451566074660735"/>
          <c:h val="8.997494360823946E-2"/>
        </c:manualLayout>
      </c:layout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1196" b="0" i="0" u="none" strike="noStrike" kern="1200" baseline="0">
              <a:solidFill>
                <a:srgbClr val="00AEEF"/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48">
          <a:solidFill>
            <a:srgbClr val="00AEEF"/>
          </a:solidFill>
        </a:defRPr>
      </a:pPr>
      <a:endParaRPr lang="bg-BG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796" b="1" i="0" u="none" strike="noStrike" kern="1200" spc="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r>
              <a:rPr lang="bg-BG" sz="1796" dirty="0" smtClean="0"/>
              <a:t>ВЪЗРАСТОВА</a:t>
            </a:r>
            <a:r>
              <a:rPr lang="bg-BG" sz="1796" baseline="0" dirty="0" smtClean="0"/>
              <a:t> СТРУКТУРА</a:t>
            </a:r>
            <a:endParaRPr lang="en-US" sz="1800" dirty="0"/>
          </a:p>
        </c:rich>
      </c:tx>
      <c:layout/>
      <c:overlay val="0"/>
      <c:spPr>
        <a:noFill/>
        <a:ln w="25368">
          <a:noFill/>
        </a:ln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B4E7"/>
            </a:solidFill>
            <a:ln w="25368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от 18 до 21 г.</c:v>
                </c:pt>
                <c:pt idx="1">
                  <c:v>от 22 до 25г.</c:v>
                </c:pt>
                <c:pt idx="2">
                  <c:v>от 26 до 29г.</c:v>
                </c:pt>
                <c:pt idx="3">
                  <c:v>навършв. 30г.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7.5555555555555556E-2</c:v>
                </c:pt>
                <c:pt idx="1">
                  <c:v>0.24444444444444444</c:v>
                </c:pt>
                <c:pt idx="2">
                  <c:v>0.56888888888888889</c:v>
                </c:pt>
                <c:pt idx="3">
                  <c:v>0.1111111111111111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EBD11"/>
            </a:solidFill>
            <a:ln w="25368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от 18 до 21 г.</c:v>
                </c:pt>
                <c:pt idx="1">
                  <c:v>от 22 до 25г.</c:v>
                </c:pt>
                <c:pt idx="2">
                  <c:v>от 26 до 29г.</c:v>
                </c:pt>
                <c:pt idx="3">
                  <c:v>навършв. 30г.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009999"/>
            </a:solidFill>
            <a:ln w="25368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от 18 до 21 г.</c:v>
                </c:pt>
                <c:pt idx="1">
                  <c:v>от 22 до 25г.</c:v>
                </c:pt>
                <c:pt idx="2">
                  <c:v>от 26 до 29г.</c:v>
                </c:pt>
                <c:pt idx="3">
                  <c:v>навършв. 30г.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9496656"/>
        <c:axId val="1869497200"/>
      </c:barChart>
      <c:catAx>
        <c:axId val="1869496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869497200"/>
        <c:crosses val="autoZero"/>
        <c:auto val="1"/>
        <c:lblAlgn val="ctr"/>
        <c:lblOffset val="100"/>
        <c:noMultiLvlLbl val="0"/>
      </c:catAx>
      <c:valAx>
        <c:axId val="1869497200"/>
        <c:scaling>
          <c:orientation val="minMax"/>
        </c:scaling>
        <c:delete val="0"/>
        <c:axPos val="b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869496656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48" b="1">
          <a:solidFill>
            <a:srgbClr val="00AEEF"/>
          </a:solidFill>
        </a:defRPr>
      </a:pPr>
      <a:endParaRPr lang="bg-BG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411050640728731"/>
          <c:y val="9.0356239560963975E-2"/>
          <c:w val="0.63344584684267413"/>
          <c:h val="0.7831694106418516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'Form Responses 1'!$D$19:$E$19</c:f>
              <c:strCache>
                <c:ptCount val="2"/>
                <c:pt idx="0">
                  <c:v>МЪЖЕ</c:v>
                </c:pt>
                <c:pt idx="1">
                  <c:v>ЖЕНИ</c:v>
                </c:pt>
              </c:strCache>
            </c:strRef>
          </c:cat>
          <c:val>
            <c:numRef>
              <c:f>'Form Responses 1'!$D$20:$E$20</c:f>
              <c:numCache>
                <c:formatCode>0</c:formatCode>
                <c:ptCount val="2"/>
                <c:pt idx="0">
                  <c:v>188.16831683168317</c:v>
                </c:pt>
                <c:pt idx="1">
                  <c:v>173.83168316831683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823287998091149"/>
          <c:y val="0.32734597947983773"/>
          <c:w val="0.24248880654624055"/>
          <c:h val="0.290642090193271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AEEF"/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 marL="0" indent="0">
              <a:defRPr sz="1594" b="1" i="0" u="none" strike="noStrike" kern="1200" spc="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r>
              <a:rPr lang="bg-BG" sz="1797" b="1" dirty="0" smtClean="0">
                <a:solidFill>
                  <a:srgbClr val="00AEEF"/>
                </a:solidFill>
              </a:rPr>
              <a:t>3</a:t>
            </a:r>
            <a:r>
              <a:rPr lang="bg-BG" sz="1797" b="1" baseline="0" dirty="0" smtClean="0">
                <a:solidFill>
                  <a:srgbClr val="00AEEF"/>
                </a:solidFill>
              </a:rPr>
              <a:t>/4</a:t>
            </a:r>
            <a:r>
              <a:rPr lang="bg-BG" sz="1594" b="1" baseline="0" dirty="0" smtClean="0">
                <a:solidFill>
                  <a:srgbClr val="00AEEF"/>
                </a:solidFill>
              </a:rPr>
              <a:t> </a:t>
            </a:r>
            <a:r>
              <a:rPr lang="bg-BG" sz="1594" b="1" dirty="0" smtClean="0">
                <a:solidFill>
                  <a:srgbClr val="00AEEF"/>
                </a:solidFill>
              </a:rPr>
              <a:t> </a:t>
            </a:r>
            <a:r>
              <a:rPr lang="bg-BG" sz="1797" b="1" dirty="0" smtClean="0">
                <a:solidFill>
                  <a:srgbClr val="00AEEF"/>
                </a:solidFill>
              </a:rPr>
              <a:t>ОТ РОТАРАКТОРИТЕ РАБОТЯТ</a:t>
            </a:r>
            <a:endParaRPr lang="en-US" sz="1600" b="1" dirty="0">
              <a:solidFill>
                <a:srgbClr val="00AEEF"/>
              </a:solidFill>
            </a:endParaRPr>
          </a:p>
        </c:rich>
      </c:tx>
      <c:layout>
        <c:manualLayout>
          <c:xMode val="edge"/>
          <c:yMode val="edge"/>
          <c:x val="0.19831044928907696"/>
          <c:y val="2.0851377952755906E-2"/>
        </c:manualLayout>
      </c:layout>
      <c:overlay val="0"/>
      <c:spPr>
        <a:noFill/>
        <a:ln w="2536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6677380100214745"/>
          <c:y val="0.18459894511448449"/>
          <c:w val="0.62239553805774284"/>
          <c:h val="0.74094706911636044"/>
        </c:manualLayout>
      </c:layout>
      <c:doughnutChart>
        <c:varyColors val="1"/>
        <c:ser>
          <c:idx val="0"/>
          <c:order val="0"/>
          <c:tx>
            <c:strRef>
              <c:f>Sheet1!$B$2</c:f>
              <c:strCache>
                <c:ptCount val="1"/>
                <c:pt idx="0">
                  <c:v>58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  <a:ln w="25363">
                <a:noFill/>
              </a:ln>
            </c:spPr>
          </c:dPt>
          <c:dPt>
            <c:idx val="1"/>
            <c:bubble3D val="0"/>
            <c:spPr>
              <a:solidFill>
                <a:srgbClr val="00AEEF"/>
              </a:solidFill>
              <a:ln w="25363">
                <a:noFill/>
              </a:ln>
            </c:spPr>
          </c:dPt>
          <c:cat>
            <c:strRef>
              <c:f>Sheet1!$B$1:$C$1</c:f>
              <c:strCache>
                <c:ptCount val="2"/>
                <c:pt idx="0">
                  <c:v>УЧАЩИ</c:v>
                </c:pt>
                <c:pt idx="1">
                  <c:v>РАБОТЕЩИ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58</c:v>
                </c:pt>
                <c:pt idx="1">
                  <c:v>176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1"/>
      </c:doughnutChart>
      <c:spPr>
        <a:noFill/>
        <a:ln w="25363">
          <a:noFill/>
        </a:ln>
      </c:spPr>
    </c:plotArea>
    <c:legend>
      <c:legendPos val="b"/>
      <c:layout>
        <c:manualLayout>
          <c:xMode val="edge"/>
          <c:yMode val="edge"/>
          <c:x val="0.30850619862993317"/>
          <c:y val="0.37501476377952758"/>
          <c:w val="0.3214724349932449"/>
          <c:h val="0.30902805118110233"/>
        </c:manualLayout>
      </c:layout>
      <c:overlay val="0"/>
      <c:spPr>
        <a:noFill/>
        <a:ln w="25363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98" b="1" i="0" u="none" strike="noStrike" kern="1200" baseline="0">
              <a:solidFill>
                <a:srgbClr val="00AEEF"/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797" b="1" i="0" u="none" strike="noStrike" kern="1200" spc="0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r>
              <a:rPr lang="bg-BG" sz="1797" b="1" baseline="0" dirty="0" smtClean="0">
                <a:solidFill>
                  <a:srgbClr val="00AEEF"/>
                </a:solidFill>
              </a:rPr>
              <a:t>1/3 ОТ РАБОТЕЩИТЕ СЕ ЗАНИМАВАТ СЪС
СВОЙ ИЛИ СЕМЕЕН БИЗНЕС</a:t>
            </a:r>
          </a:p>
        </c:rich>
      </c:tx>
      <c:layout/>
      <c:overlay val="0"/>
      <c:spPr>
        <a:noFill/>
        <a:ln w="25357">
          <a:noFill/>
        </a:ln>
      </c:sp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2D050"/>
              </a:solidFill>
              <a:ln w="18997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8997">
                <a:solidFill>
                  <a:schemeClr val="lt1"/>
                </a:solidFill>
              </a:ln>
              <a:effectLst/>
            </c:spPr>
          </c:dPt>
          <c:cat>
            <c:strRef>
              <c:f>'Form Responses 1'!$AA$22:$AA$23</c:f>
              <c:strCache>
                <c:ptCount val="2"/>
                <c:pt idx="0">
                  <c:v>Общо работещи</c:v>
                </c:pt>
                <c:pt idx="1">
                  <c:v>Собствен бизнес</c:v>
                </c:pt>
              </c:strCache>
            </c:strRef>
          </c:cat>
          <c:val>
            <c:numRef>
              <c:f>'Form Responses 1'!$AB$22:$AB$23</c:f>
              <c:numCache>
                <c:formatCode>General</c:formatCode>
                <c:ptCount val="2"/>
                <c:pt idx="0">
                  <c:v>129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rgbClr val="00AEEF"/>
                </a:solidFill>
                <a:latin typeface="+mn-lt"/>
                <a:ea typeface="+mn-ea"/>
                <a:cs typeface="+mn-cs"/>
              </a:defRPr>
            </a:pPr>
            <a:r>
              <a:rPr lang="bg-BG" sz="2000" dirty="0">
                <a:solidFill>
                  <a:srgbClr val="00AEEF"/>
                </a:solidFill>
              </a:rPr>
              <a:t>Практикуващи по професионални направления</a:t>
            </a:r>
            <a:endParaRPr lang="en-US" sz="2000" dirty="0">
              <a:solidFill>
                <a:srgbClr val="00AEEF"/>
              </a:solidFill>
            </a:endParaRPr>
          </a:p>
        </c:rich>
      </c:tx>
      <c:layout>
        <c:manualLayout>
          <c:xMode val="edge"/>
          <c:yMode val="edge"/>
          <c:x val="0.16784909618759716"/>
          <c:y val="9.3293375641477223E-4"/>
        </c:manualLayout>
      </c:layout>
      <c:overlay val="0"/>
      <c:spPr>
        <a:noFill/>
        <a:ln>
          <a:solidFill>
            <a:schemeClr val="lt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rgbClr val="00AEEF"/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>
        <c:manualLayout>
          <c:layoutTarget val="inner"/>
          <c:xMode val="edge"/>
          <c:yMode val="edge"/>
          <c:x val="0.29464810388225948"/>
          <c:y val="0.17897794492106395"/>
          <c:w val="0.426364557242013"/>
          <c:h val="0.7445471461589688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7094015176658907E-2"/>
                  <c:y val="3.2338308457711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1225063236078781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9715088530510296E-3"/>
                  <c:y val="-2.23880597014925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7094015176658907E-2"/>
                  <c:y val="-1.24378109452736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282051138249418E-2"/>
                  <c:y val="-1.24378109452736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8490025294431514E-3"/>
                  <c:y val="2.7363184079601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6115554830777622E-17"/>
                  <c:y val="3.23383084577114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1367518970823687E-2"/>
                  <c:y val="4.7263681592039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9.9715088530510296E-3"/>
                  <c:y val="1.24378109452736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4.4159539206368843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професия!$D$4:$D$13</c:f>
              <c:strCache>
                <c:ptCount val="10"/>
                <c:pt idx="0">
                  <c:v>ИКОНОМИКА</c:v>
                </c:pt>
                <c:pt idx="1">
                  <c:v>ИТ</c:v>
                </c:pt>
                <c:pt idx="2">
                  <c:v>АРХИТЕКТУРА</c:v>
                </c:pt>
                <c:pt idx="3">
                  <c:v>ИЗКУСТВА</c:v>
                </c:pt>
                <c:pt idx="4">
                  <c:v>ПРАВО</c:v>
                </c:pt>
                <c:pt idx="5">
                  <c:v>ИНЖЕНЕРСТВО</c:v>
                </c:pt>
                <c:pt idx="6">
                  <c:v>МЕДИЦИНА</c:v>
                </c:pt>
                <c:pt idx="7">
                  <c:v>МАРКЕТИНГ</c:v>
                </c:pt>
                <c:pt idx="8">
                  <c:v>ТУРИЗЪМ</c:v>
                </c:pt>
                <c:pt idx="9">
                  <c:v>Педагогика</c:v>
                </c:pt>
              </c:strCache>
            </c:strRef>
          </c:cat>
          <c:val>
            <c:numRef>
              <c:f>професия!$E$4:$E$13</c:f>
              <c:numCache>
                <c:formatCode>General</c:formatCode>
                <c:ptCount val="10"/>
                <c:pt idx="0">
                  <c:v>21</c:v>
                </c:pt>
                <c:pt idx="1">
                  <c:v>20</c:v>
                </c:pt>
                <c:pt idx="2">
                  <c:v>17</c:v>
                </c:pt>
                <c:pt idx="3">
                  <c:v>13</c:v>
                </c:pt>
                <c:pt idx="4">
                  <c:v>12</c:v>
                </c:pt>
                <c:pt idx="5">
                  <c:v>12</c:v>
                </c:pt>
                <c:pt idx="6">
                  <c:v>10</c:v>
                </c:pt>
                <c:pt idx="7">
                  <c:v>5</c:v>
                </c:pt>
                <c:pt idx="8">
                  <c:v>4</c:v>
                </c:pt>
                <c:pt idx="9">
                  <c:v>4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6A4D8EF0-12BA-4605-B631-E56A4966B0FC}" type="slidenum">
              <a:rPr lang="en-US" altLang="bg-BG"/>
              <a:pPr>
                <a:defRPr/>
              </a:pPr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34344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A908C4CF-9AA8-4576-B998-2A78F7042A6C}" type="slidenum">
              <a:rPr lang="en-US" altLang="bg-BG"/>
              <a:pPr>
                <a:defRPr/>
              </a:pPr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358658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EC09AB54-ACC6-49CA-AF8D-BB76E75E53E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8906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17D93505-04A6-4F88-A4A4-FBF700F73BEE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54569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5414445D-87E7-48EB-BEAB-6595B58E444F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98875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FAEFCA21-3FAF-4F87-BB0D-E8C77B94EC3A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25193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4062EE6B-9855-42A8-8C0C-151D1B9414CA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34411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54E7B645-20D4-45BD-A85C-68AE1F09BD05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2904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588073EB-32A3-44B4-9FD7-CFD1A8B00AB7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758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54E7B645-20D4-45BD-A85C-68AE1F09BD05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56605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7538E5F3-1EAD-4DCE-B99A-DBD788CE3449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21617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3329D5A2-D1D2-4706-8297-51B42F5D2B23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01349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F292B1AE-385F-474F-8AFC-CCEA2B96F541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39187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BD64BFA0-0BE4-485E-B199-8509768F3103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92693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F1B57A73-E505-4AEA-AC1A-ECA839DAD6EA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57970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035D52A0-C000-458D-856B-040A94EC1B63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77223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anose="020B0604020202020204" pitchFamily="34" charset="0"/>
              <a:ea typeface="ヒラギノ角ゴ Pro W3" pitchFamily="-84" charset="-128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0477F021-3FBD-4914-B20D-6BD546C2F71D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86803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978150" y="646113"/>
            <a:ext cx="2508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Година 201</a:t>
            </a:r>
            <a:r>
              <a:rPr lang="en-US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7</a:t>
            </a:r>
            <a:r>
              <a:rPr lang="ru-RU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-201</a:t>
            </a:r>
            <a:r>
              <a:rPr lang="en-US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8</a:t>
            </a:r>
            <a:endParaRPr lang="ru-RU" altLang="en-US" sz="14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Президент РИ: </a:t>
            </a:r>
            <a:r>
              <a:rPr lang="bg-BG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Йън Райзли</a:t>
            </a:r>
            <a:endParaRPr lang="ru-RU" altLang="en-US" sz="14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4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Дистрикт 2482</a:t>
            </a:r>
            <a:endParaRPr lang="en-US" altLang="en-US" sz="14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926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386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898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068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1307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832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62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077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0268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5657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2639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638425" y="533400"/>
            <a:ext cx="269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Година 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7</a:t>
            </a: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-201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8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Президент РИ: </a:t>
            </a:r>
            <a:r>
              <a:rPr lang="bg-BG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Ян Райзли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91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223352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121393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5897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8110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1460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6508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4209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36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2881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9080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143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714625" y="601663"/>
            <a:ext cx="269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Година 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7</a:t>
            </a: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-201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8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Президент РИ: </a:t>
            </a:r>
            <a:r>
              <a:rPr lang="bg-BG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Ян Райзли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0845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071563"/>
            <a:ext cx="23812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4750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37036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7090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600325"/>
            <a:ext cx="37036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287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743200"/>
            <a:ext cx="3429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0363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349750"/>
            <a:ext cx="1771650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5897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456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072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854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714625" y="601663"/>
            <a:ext cx="269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Година 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7</a:t>
            </a: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-201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8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Президент РИ: </a:t>
            </a:r>
            <a:r>
              <a:rPr lang="bg-BG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Ян Райзли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380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714625" y="601663"/>
            <a:ext cx="269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Година 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7</a:t>
            </a: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-201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8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Президент РИ: </a:t>
            </a:r>
            <a:r>
              <a:rPr lang="bg-BG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Ян Райзли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385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2714625" y="601663"/>
            <a:ext cx="28384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Година 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7</a:t>
            </a: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-201</a:t>
            </a:r>
            <a:r>
              <a:rPr lang="en-US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8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Президент РИ: </a:t>
            </a:r>
            <a:r>
              <a:rPr lang="bg-BG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Йън Райзли</a:t>
            </a:r>
            <a:endParaRPr lang="ru-RU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ДГ: Емил Коцев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pic>
        <p:nvPicPr>
          <p:cNvPr id="3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63550"/>
            <a:ext cx="2381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0188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744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55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"/>
            <a:ext cx="1390650" cy="711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869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5130800" y="6172200"/>
            <a:ext cx="3975100" cy="677863"/>
          </a:xfrm>
          <a:prstGeom prst="rect">
            <a:avLst/>
          </a:prstGeom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bg-BG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ТРЕНИНГ СЕМИНАР ЗА ЕЛЕКТ ПРЕЗИДЕНТИ И СЕКРЕТАРИ</a:t>
            </a:r>
            <a:r>
              <a:rPr lang="en-US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, </a:t>
            </a:r>
            <a:r>
              <a:rPr lang="bg-BG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10-12 март 2017, хотел „Калина Палас“, гр. Трявна</a:t>
            </a:r>
            <a:endParaRPr lang="en-US" altLang="bg-BG" sz="1600" smtClean="0">
              <a:solidFill>
                <a:srgbClr val="00AEEF"/>
              </a:solidFill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en-US" altLang="bg-BG" sz="140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07" r:id="rId1"/>
    <p:sldLayoutId id="2147484808" r:id="rId2"/>
    <p:sldLayoutId id="2147484809" r:id="rId3"/>
    <p:sldLayoutId id="2147484810" r:id="rId4"/>
    <p:sldLayoutId id="2147484811" r:id="rId5"/>
    <p:sldLayoutId id="2147484812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altLang="bg-BG" sz="900" smtClean="0">
                <a:solidFill>
                  <a:srgbClr val="BCBDC0"/>
                </a:solidFill>
                <a:latin typeface="Arial Narrow" panose="020B0606020202030204" pitchFamily="34" charset="0"/>
              </a:rPr>
              <a:t>TITLE  |  </a:t>
            </a:r>
            <a:fld id="{3543554C-4801-4DC3-886D-A6DA1B114B93}" type="slidenum">
              <a:rPr lang="en-US" altLang="bg-BG" sz="900" smtClean="0">
                <a:solidFill>
                  <a:srgbClr val="BCBDC0"/>
                </a:solidFill>
                <a:latin typeface="Arial Narrow" panose="020B0606020202030204" pitchFamily="34" charset="0"/>
              </a:rPr>
              <a:pPr algn="r">
                <a:defRPr/>
              </a:pPr>
              <a:t>‹#›</a:t>
            </a:fld>
            <a:r>
              <a:rPr lang="en-US" altLang="bg-BG" sz="900" smtClean="0">
                <a:solidFill>
                  <a:srgbClr val="BCBDC0"/>
                </a:solidFill>
                <a:latin typeface="Arial Narrow" panose="020B0606020202030204" pitchFamily="34" charset="0"/>
              </a:rPr>
              <a:t>  </a:t>
            </a:r>
            <a:endParaRPr lang="en-US" altLang="bg-BG" sz="900" smtClean="0">
              <a:solidFill>
                <a:srgbClr val="958D85"/>
              </a:solidFill>
              <a:latin typeface="Arial Narrow" panose="020B0606020202030204" pitchFamily="34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/>
          <p:cNvSpPr txBox="1"/>
          <p:nvPr userDrawn="1"/>
        </p:nvSpPr>
        <p:spPr>
          <a:xfrm>
            <a:off x="5130800" y="6172200"/>
            <a:ext cx="3975100" cy="677863"/>
          </a:xfrm>
          <a:prstGeom prst="rect">
            <a:avLst/>
          </a:prstGeom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bg-BG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ТРЕНИНГ СЕМИНАР ЗА ЕЛЕКТ ПРЕЗИДЕНТИ И СЕКРЕТАРИ</a:t>
            </a:r>
            <a:r>
              <a:rPr lang="en-US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, </a:t>
            </a:r>
            <a:r>
              <a:rPr lang="bg-BG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10-12 март 2017, хотел „Калина Палас“, гр. Трявна</a:t>
            </a:r>
            <a:endParaRPr lang="en-US" altLang="bg-BG" sz="1600" smtClean="0">
              <a:solidFill>
                <a:srgbClr val="00AEEF"/>
              </a:solidFill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en-US" altLang="bg-BG" sz="140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13" r:id="rId1"/>
    <p:sldLayoutId id="2147484814" r:id="rId2"/>
    <p:sldLayoutId id="2147484815" r:id="rId3"/>
    <p:sldLayoutId id="2147484816" r:id="rId4"/>
    <p:sldLayoutId id="2147484817" r:id="rId5"/>
    <p:sldLayoutId id="2147484818" r:id="rId6"/>
    <p:sldLayoutId id="2147484819" r:id="rId7"/>
    <p:sldLayoutId id="2147484820" r:id="rId8"/>
    <p:sldLayoutId id="2147484821" r:id="rId9"/>
    <p:sldLayoutId id="2147484802" r:id="rId10"/>
    <p:sldLayoutId id="2147484822" r:id="rId11"/>
    <p:sldLayoutId id="2147484803" r:id="rId12"/>
    <p:sldLayoutId id="2147484823" r:id="rId13"/>
    <p:sldLayoutId id="2147484824" r:id="rId14"/>
    <p:sldLayoutId id="2147484825" r:id="rId1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altLang="bg-BG" sz="900" smtClean="0">
                <a:solidFill>
                  <a:srgbClr val="BCBDC0"/>
                </a:solidFill>
                <a:latin typeface="Arial Narrow" panose="020B0606020202030204" pitchFamily="34" charset="0"/>
              </a:rPr>
              <a:t>TITLE |  </a:t>
            </a:r>
            <a:fld id="{AC5E97C7-4103-428B-829B-03E14478F8EA}" type="slidenum">
              <a:rPr lang="en-US" altLang="bg-BG" sz="900" smtClean="0">
                <a:solidFill>
                  <a:srgbClr val="BCBDC0"/>
                </a:solidFill>
                <a:latin typeface="Arial Narrow" panose="020B0606020202030204" pitchFamily="34" charset="0"/>
              </a:rPr>
              <a:pPr algn="r">
                <a:defRPr/>
              </a:pPr>
              <a:t>‹#›</a:t>
            </a:fld>
            <a:r>
              <a:rPr lang="en-US" altLang="bg-BG" sz="900" smtClean="0">
                <a:solidFill>
                  <a:srgbClr val="BCBDC0"/>
                </a:solidFill>
                <a:latin typeface="Arial Narrow" panose="020B0606020202030204" pitchFamily="34" charset="0"/>
              </a:rPr>
              <a:t>  </a:t>
            </a:r>
            <a:endParaRPr lang="en-US" altLang="bg-BG" sz="900" smtClean="0">
              <a:solidFill>
                <a:srgbClr val="958D85"/>
              </a:solidFill>
              <a:latin typeface="Arial Narrow" panose="020B0606020202030204" pitchFamily="34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/>
          <p:cNvSpPr txBox="1"/>
          <p:nvPr userDrawn="1"/>
        </p:nvSpPr>
        <p:spPr>
          <a:xfrm>
            <a:off x="5130800" y="6172200"/>
            <a:ext cx="3975100" cy="677863"/>
          </a:xfrm>
          <a:prstGeom prst="rect">
            <a:avLst/>
          </a:prstGeom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bg-BG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ТРЕНИНГ СЕМИНАР ЗА ЕЛЕКТ ПРЕЗИДЕНТИ И СЕКРЕТАРИ</a:t>
            </a:r>
            <a:r>
              <a:rPr lang="en-US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, </a:t>
            </a:r>
            <a:r>
              <a:rPr lang="bg-BG" altLang="bg-BG" sz="1200" b="1" smtClean="0">
                <a:solidFill>
                  <a:srgbClr val="00AEEF"/>
                </a:solidFill>
                <a:latin typeface="Calibri" panose="020F0502020204030204" pitchFamily="34" charset="0"/>
              </a:rPr>
              <a:t>10-12 март 2017, хотел „Калина Палас“, гр. Трявна</a:t>
            </a:r>
            <a:endParaRPr lang="en-US" altLang="bg-BG" sz="1600" smtClean="0">
              <a:solidFill>
                <a:srgbClr val="00AEEF"/>
              </a:solidFill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en-US" altLang="bg-BG" sz="140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6" r:id="rId1"/>
    <p:sldLayoutId id="2147484827" r:id="rId2"/>
    <p:sldLayoutId id="2147484828" r:id="rId3"/>
    <p:sldLayoutId id="2147484829" r:id="rId4"/>
    <p:sldLayoutId id="2147484830" r:id="rId5"/>
    <p:sldLayoutId id="2147484831" r:id="rId6"/>
    <p:sldLayoutId id="214748483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 userDrawn="1"/>
        </p:nvSpPr>
        <p:spPr>
          <a:xfrm>
            <a:off x="5130800" y="6172200"/>
            <a:ext cx="3975100" cy="677863"/>
          </a:xfrm>
          <a:prstGeom prst="rect">
            <a:avLst/>
          </a:prstGeom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bg-BG" altLang="bg-BG" sz="1200" b="1" smtClean="0">
                <a:solidFill>
                  <a:srgbClr val="005DAA"/>
                </a:solidFill>
                <a:latin typeface="Calibri" panose="020F0502020204030204" pitchFamily="34" charset="0"/>
              </a:rPr>
              <a:t>ТРЕНИНГ СЕМИНАР ЗА ЕЛЕКТ ПРЕЗИДЕНТИ И СЕКРЕТАРИ</a:t>
            </a:r>
            <a:r>
              <a:rPr lang="en-US" altLang="bg-BG" sz="1200" b="1" smtClean="0">
                <a:solidFill>
                  <a:srgbClr val="005DAA"/>
                </a:solidFill>
                <a:latin typeface="Calibri" panose="020F0502020204030204" pitchFamily="34" charset="0"/>
              </a:rPr>
              <a:t>, </a:t>
            </a:r>
            <a:r>
              <a:rPr lang="bg-BG" altLang="bg-BG" sz="1200" b="1" smtClean="0">
                <a:solidFill>
                  <a:srgbClr val="005DAA"/>
                </a:solidFill>
                <a:latin typeface="Calibri" panose="020F0502020204030204" pitchFamily="34" charset="0"/>
              </a:rPr>
              <a:t>10-12 март 2017, хотел „Калина Палас“, гр. Трявна</a:t>
            </a:r>
            <a:endParaRPr lang="en-US" altLang="bg-BG" sz="1600" smtClean="0">
              <a:solidFill>
                <a:srgbClr val="005DAA"/>
              </a:solidFill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en-US" altLang="bg-BG" sz="140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3" r:id="rId1"/>
    <p:sldLayoutId id="2147484834" r:id="rId2"/>
    <p:sldLayoutId id="2147484835" r:id="rId3"/>
    <p:sldLayoutId id="2147484836" r:id="rId4"/>
    <p:sldLayoutId id="2147484837" r:id="rId5"/>
    <p:sldLayoutId id="2147484838" r:id="rId6"/>
    <p:sldLayoutId id="2147484804" r:id="rId7"/>
    <p:sldLayoutId id="2147484805" r:id="rId8"/>
    <p:sldLayoutId id="2147484806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81000" y="3429000"/>
            <a:ext cx="9753600" cy="990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39" name="Rectangle 10"/>
          <p:cNvSpPr txBox="1">
            <a:spLocks noChangeArrowheads="1"/>
          </p:cNvSpPr>
          <p:nvPr/>
        </p:nvSpPr>
        <p:spPr bwMode="auto">
          <a:xfrm>
            <a:off x="457200" y="3657600"/>
            <a:ext cx="86487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Aft>
                <a:spcPts val="2400"/>
              </a:spcAft>
            </a:pPr>
            <a:r>
              <a:rPr lang="bg-BG" altLang="en-US" sz="3200">
                <a:solidFill>
                  <a:schemeClr val="bg1"/>
                </a:solidFill>
                <a:latin typeface="Arial Narrow Bold" panose="020B0706020202030204" pitchFamily="34" charset="0"/>
              </a:rPr>
              <a:t>РОТАРИ В ДЕЙСТВИЕ</a:t>
            </a:r>
            <a:endParaRPr lang="en-US" altLang="en-US" sz="3200">
              <a:solidFill>
                <a:schemeClr val="bg1"/>
              </a:solidFill>
              <a:latin typeface="Arial Narrow Bold" panose="020B0706020202030204" pitchFamily="34" charset="0"/>
            </a:endParaRPr>
          </a:p>
          <a:p>
            <a:pPr eaLnBrk="1" hangingPunct="1"/>
            <a:endParaRPr lang="bg-BG" altLang="en-US" sz="1400">
              <a:solidFill>
                <a:srgbClr val="01B4E7"/>
              </a:solidFill>
              <a:latin typeface="Georgia" panose="02040502050405020303" pitchFamily="18" charset="0"/>
            </a:endParaRPr>
          </a:p>
          <a:p>
            <a:pPr eaLnBrk="1" hangingPunct="1"/>
            <a:endParaRPr lang="bg-BG" altLang="en-US" sz="1400">
              <a:solidFill>
                <a:srgbClr val="01B4E7"/>
              </a:solidFill>
              <a:latin typeface="Georgia" panose="02040502050405020303" pitchFamily="18" charset="0"/>
            </a:endParaRPr>
          </a:p>
          <a:p>
            <a:pPr eaLnBrk="1" hangingPunct="1"/>
            <a:r>
              <a:rPr lang="bg-BG" altLang="en-US" sz="1800">
                <a:solidFill>
                  <a:srgbClr val="01B4E7"/>
                </a:solidFill>
                <a:latin typeface="Georgia" panose="02040502050405020303" pitchFamily="18" charset="0"/>
              </a:rPr>
              <a:t>Вахан Бохосян</a:t>
            </a:r>
            <a:br>
              <a:rPr lang="bg-BG" altLang="en-US" sz="1800">
                <a:solidFill>
                  <a:srgbClr val="01B4E7"/>
                </a:solidFill>
                <a:latin typeface="Georgia" panose="02040502050405020303" pitchFamily="18" charset="0"/>
              </a:rPr>
            </a:br>
            <a:r>
              <a:rPr lang="bg-BG" altLang="en-US" sz="1800">
                <a:solidFill>
                  <a:srgbClr val="01B4E7"/>
                </a:solidFill>
                <a:latin typeface="Georgia" panose="02040502050405020303" pitchFamily="18" charset="0"/>
              </a:rPr>
              <a:t>Дистриктен Ротаракт Представител – Елект</a:t>
            </a:r>
          </a:p>
          <a:p>
            <a:pPr eaLnBrk="1" hangingPunct="1"/>
            <a:endParaRPr lang="en-US" altLang="en-US" sz="1400">
              <a:solidFill>
                <a:srgbClr val="01B4E7"/>
              </a:solidFill>
              <a:latin typeface="Georgia" panose="02040502050405020303" pitchFamily="18" charset="0"/>
            </a:endParaRPr>
          </a:p>
        </p:txBody>
      </p:sp>
      <p:sp>
        <p:nvSpPr>
          <p:cNvPr id="39940" name="TextBox 2"/>
          <p:cNvSpPr txBox="1">
            <a:spLocks noChangeArrowheads="1"/>
          </p:cNvSpPr>
          <p:nvPr/>
        </p:nvSpPr>
        <p:spPr bwMode="auto">
          <a:xfrm>
            <a:off x="5130800" y="6172200"/>
            <a:ext cx="3975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/>
            <a:r>
              <a:rPr lang="bg-BG" altLang="bg-BG" sz="1200" b="1">
                <a:solidFill>
                  <a:srgbClr val="00AEEF"/>
                </a:solidFill>
                <a:latin typeface="Calibri" panose="020F0502020204030204" pitchFamily="34" charset="0"/>
              </a:rPr>
              <a:t>ТРЕНИНГ СЕМИНАР ЗА ЕЛЕКТ ПРЕЗИДЕНТИ И СЕКРЕТАРИ</a:t>
            </a:r>
            <a:r>
              <a:rPr lang="en-US" altLang="bg-BG" sz="1200" b="1">
                <a:solidFill>
                  <a:srgbClr val="00AEEF"/>
                </a:solidFill>
                <a:latin typeface="Calibri" panose="020F0502020204030204" pitchFamily="34" charset="0"/>
              </a:rPr>
              <a:t>, </a:t>
            </a:r>
            <a:r>
              <a:rPr lang="bg-BG" altLang="bg-BG" sz="1200" b="1">
                <a:solidFill>
                  <a:srgbClr val="00AEEF"/>
                </a:solidFill>
                <a:latin typeface="Calibri" panose="020F0502020204030204" pitchFamily="34" charset="0"/>
              </a:rPr>
              <a:t>10-12 март 2017, хотел „Калина Палас“, гр. Трявна</a:t>
            </a:r>
            <a:endParaRPr lang="en-US" altLang="bg-BG" sz="1600">
              <a:solidFill>
                <a:srgbClr val="00AEEF"/>
              </a:solidFill>
              <a:latin typeface="Calibri" panose="020F0502020204030204" pitchFamily="34" charset="0"/>
            </a:endParaRPr>
          </a:p>
          <a:p>
            <a:pPr eaLnBrk="1" hangingPunct="1"/>
            <a:endParaRPr lang="en-US" altLang="bg-BG" sz="1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 bwMode="auto">
          <a:xfrm>
            <a:off x="4381500" y="1524000"/>
            <a:ext cx="4152900" cy="137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anose="020B0604020202020204" pitchFamily="34" charset="0"/>
              <a:buBlip>
                <a:blip r:embed="rId3"/>
              </a:buBlip>
            </a:pPr>
            <a:r>
              <a:rPr lang="ru-RU" altLang="en-US" sz="2400" b="1" smtClean="0">
                <a:solidFill>
                  <a:schemeClr val="accent1"/>
                </a:solidFill>
                <a:latin typeface="Georgia" panose="02040502050405020303" pitchFamily="18" charset="0"/>
              </a:rPr>
              <a:t>17% </a:t>
            </a:r>
            <a:br>
              <a:rPr lang="ru-RU" altLang="en-US" sz="2400" b="1" smtClean="0">
                <a:solidFill>
                  <a:schemeClr val="accent1"/>
                </a:solidFill>
                <a:latin typeface="Georgia" panose="02040502050405020303" pitchFamily="18" charset="0"/>
              </a:rPr>
            </a:br>
            <a:r>
              <a:rPr lang="ru-RU" altLang="en-US" sz="2400" b="1" smtClean="0">
                <a:solidFill>
                  <a:schemeClr val="accent1"/>
                </a:solidFill>
                <a:latin typeface="Georgia" panose="02040502050405020303" pitchFamily="18" charset="0"/>
              </a:rPr>
              <a:t>са членували и в ИАК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381500" y="3124200"/>
            <a:ext cx="45339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Blip>
                <a:blip r:embed="rId3"/>
              </a:buBlip>
            </a:pP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22% </a:t>
            </a:r>
            <a:b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</a:b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са участвали в международни събития</a:t>
            </a:r>
            <a:endParaRPr lang="en-US" altLang="en-US" b="1">
              <a:solidFill>
                <a:schemeClr val="accent1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524000"/>
            <a:ext cx="36433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Blip>
                <a:blip r:embed="rId3"/>
              </a:buBlip>
            </a:pP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1% са били на младежки обмен</a:t>
            </a:r>
            <a:endParaRPr lang="en-US" altLang="en-US" b="1">
              <a:solidFill>
                <a:schemeClr val="accent1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7200" y="4953000"/>
            <a:ext cx="8077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Blip>
                <a:blip r:embed="rId3"/>
              </a:buBlip>
            </a:pP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20% от приятелите членуват в Ротаракт</a:t>
            </a:r>
            <a:b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</a:b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от началото на ротарианската година </a:t>
            </a:r>
            <a:endParaRPr lang="en-US" altLang="en-US" b="1">
              <a:solidFill>
                <a:schemeClr val="accent1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3124200"/>
            <a:ext cx="3643313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Blip>
                <a:blip r:embed="rId3"/>
              </a:buBlip>
            </a:pP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5% </a:t>
            </a:r>
            <a:b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</a:b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са участвали в </a:t>
            </a:r>
            <a:r>
              <a:rPr lang="en-US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RYLA 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5" grpId="0" build="p"/>
      <p:bldP spid="6" grpId="0" build="p"/>
      <p:bldP spid="7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 bwMode="auto">
          <a:xfrm>
            <a:off x="381000" y="3810000"/>
            <a:ext cx="8153400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1800" b="1" smtClean="0">
                <a:solidFill>
                  <a:schemeClr val="accent1"/>
                </a:solidFill>
                <a:latin typeface="Georgia" panose="02040502050405020303" pitchFamily="18" charset="0"/>
              </a:rPr>
              <a:t>Колко от членовете на РОТАРАКТ са и членове на РОТАРИ ?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bg-BG" altLang="en-US" sz="1200" b="1" smtClean="0">
              <a:solidFill>
                <a:schemeClr val="accent1"/>
              </a:solidFill>
              <a:latin typeface="Georgia" panose="02040502050405020303" pitchFamily="18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&lt;1%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bg-BG" altLang="en-US" sz="1600" b="1" smtClean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81000" y="18288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bg-BG" altLang="en-US" sz="1800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Колко от членовете на РОТАРАКТ посещават срещи на РОТАРИ ?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bg-BG" altLang="en-US" sz="1200" b="1">
              <a:solidFill>
                <a:schemeClr val="accent1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bg-BG" altLang="en-US" sz="2000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&lt;20%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1600">
              <a:solidFill>
                <a:srgbClr val="58585A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19200"/>
            <a:ext cx="8229600" cy="121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ТОП 5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причини, </a:t>
            </a:r>
            <a:r>
              <a:rPr lang="ru-RU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поради които член на Ротаракт клуб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ще се присъедини към Ротари клуб</a:t>
            </a:r>
            <a:endParaRPr lang="en-US" altLang="en-US" sz="2000" b="1" smtClean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sp>
        <p:nvSpPr>
          <p:cNvPr id="61443" name="Content Placeholder 2"/>
          <p:cNvSpPr txBox="1">
            <a:spLocks/>
          </p:cNvSpPr>
          <p:nvPr/>
        </p:nvSpPr>
        <p:spPr bwMode="auto">
          <a:xfrm>
            <a:off x="228600" y="2514600"/>
            <a:ext cx="86868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401638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</a:pPr>
            <a: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  <a:t>Да останем в семейството на Ротари и да </a:t>
            </a:r>
            <a:b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</a:br>
            <a: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  <a:t>помагаме на обществото след навършване на 30г;</a:t>
            </a:r>
            <a:r>
              <a:rPr lang="ru-RU" altLang="en-US">
                <a:solidFill>
                  <a:srgbClr val="58585A"/>
                </a:solidFill>
                <a:latin typeface="Georgia" panose="02040502050405020303" pitchFamily="18" charset="0"/>
              </a:rPr>
              <a:t/>
            </a:r>
            <a:br>
              <a:rPr lang="ru-RU" altLang="en-US">
                <a:solidFill>
                  <a:srgbClr val="58585A"/>
                </a:solidFill>
                <a:latin typeface="Georgia" panose="02040502050405020303" pitchFamily="18" charset="0"/>
              </a:rPr>
            </a:br>
            <a:endParaRPr lang="ru-RU" altLang="en-US" sz="110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</a:pPr>
            <a: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  <a:t>Вече създадени приятелства и възможността за нови такива;</a:t>
            </a: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</a:pPr>
            <a:endParaRPr lang="ru-RU" altLang="en-US" sz="110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</a:pPr>
            <a: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  <a:t>Да допринесем за нови идеи и активности и да работим по </a:t>
            </a:r>
            <a:b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</a:br>
            <a: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  <a:t>по-мащабни проекти в полза на обществото;</a:t>
            </a:r>
            <a:b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</a:br>
            <a:endParaRPr lang="ru-RU" altLang="en-US" sz="200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</a:pPr>
            <a: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  <a:t>Признание / Покана за членство;</a:t>
            </a:r>
            <a:r>
              <a:rPr lang="ru-RU" altLang="en-US">
                <a:solidFill>
                  <a:srgbClr val="58585A"/>
                </a:solidFill>
                <a:latin typeface="Georgia" panose="02040502050405020303" pitchFamily="18" charset="0"/>
              </a:rPr>
              <a:t/>
            </a:r>
            <a:br>
              <a:rPr lang="ru-RU" altLang="en-US">
                <a:solidFill>
                  <a:srgbClr val="58585A"/>
                </a:solidFill>
                <a:latin typeface="Georgia" panose="02040502050405020303" pitchFamily="18" charset="0"/>
              </a:rPr>
            </a:br>
            <a:endParaRPr lang="ru-RU" altLang="en-US" sz="110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</a:pPr>
            <a:r>
              <a:rPr lang="ru-RU" altLang="en-US" sz="2000">
                <a:solidFill>
                  <a:srgbClr val="58585A"/>
                </a:solidFill>
                <a:latin typeface="Georgia" panose="02040502050405020303" pitchFamily="18" charset="0"/>
              </a:rPr>
              <a:t>Нови контакти с по-опитни професионалисти.</a:t>
            </a:r>
          </a:p>
        </p:txBody>
      </p:sp>
      <p:sp>
        <p:nvSpPr>
          <p:cNvPr id="62468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19200"/>
            <a:ext cx="8229600" cy="121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ТОП 5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причини, </a:t>
            </a:r>
            <a:r>
              <a:rPr lang="ru-RU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поради които член на Ротаракт клуб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altLang="en-US" sz="2000" b="1" smtClean="0">
                <a:solidFill>
                  <a:srgbClr val="FF0000"/>
                </a:solidFill>
                <a:latin typeface="Georgia" panose="02040502050405020303" pitchFamily="18" charset="0"/>
              </a:rPr>
              <a:t>НЕ</a:t>
            </a:r>
            <a:r>
              <a:rPr lang="ru-RU" altLang="en-US" sz="2000" b="1" smtClean="0">
                <a:solidFill>
                  <a:schemeClr val="accent1"/>
                </a:solidFill>
                <a:latin typeface="Georgia" panose="02040502050405020303" pitchFamily="18" charset="0"/>
              </a:rPr>
              <a:t> би се присъединил към Ротари клуб</a:t>
            </a:r>
            <a:endParaRPr lang="en-US" altLang="en-US" sz="2000" b="1" smtClean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28600" y="2438400"/>
            <a:ext cx="8686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338138" indent="-2222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marL="401638" lvl="1" indent="-285750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Значителна възрастова разлика;</a:t>
            </a:r>
            <a:b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</a:br>
            <a:endParaRPr lang="ru-RU" altLang="en-US" sz="8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401638" lvl="1" indent="-285750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Финансови причини - </a:t>
            </a:r>
            <a:r>
              <a:rPr lang="ru-RU" altLang="en-US" sz="2000" dirty="0">
                <a:solidFill>
                  <a:srgbClr val="58585A"/>
                </a:solidFill>
                <a:latin typeface="Georgia" panose="02040502050405020303" pitchFamily="18" charset="0"/>
              </a:rPr>
              <a:t>з</a:t>
            </a: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начително по-високо финансово задължение към РК и рязко нятоварване на личния бюджет;</a:t>
            </a:r>
            <a:b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</a:br>
            <a:endParaRPr lang="ru-RU" altLang="en-US" sz="8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401638" lvl="1" indent="-285750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Ангажираност поради лични или семейни причини;</a:t>
            </a:r>
            <a:b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</a:br>
            <a:endParaRPr lang="ru-RU" altLang="en-US" sz="8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401638" lvl="1" indent="-285750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Различни виждания относно дейността и реализираните проекти и по-слаба </a:t>
            </a:r>
            <a:r>
              <a:rPr lang="ru-RU" altLang="en-US" sz="2000" dirty="0">
                <a:solidFill>
                  <a:srgbClr val="58585A"/>
                </a:solidFill>
                <a:latin typeface="Georgia" panose="02040502050405020303" pitchFamily="18" charset="0"/>
              </a:rPr>
              <a:t>динамика на в дейността на </a:t>
            </a: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РК;</a:t>
            </a:r>
            <a:b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</a:br>
            <a:endParaRPr lang="ru-RU" altLang="en-US" sz="8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401638" lvl="1" indent="-285750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Неспособност за толериране мнението и омаловажаване приноса на младите;</a:t>
            </a: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6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401638" lvl="1" indent="-285750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Не се приемат жени.</a:t>
            </a:r>
          </a:p>
        </p:txBody>
      </p:sp>
      <p:sp>
        <p:nvSpPr>
          <p:cNvPr id="64516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1219200"/>
            <a:ext cx="9144000" cy="490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marL="0" lvl="1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20000"/>
            </a:pPr>
            <a: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  <a:t>Ротари е Емоция, </a:t>
            </a:r>
            <a:b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</a:br>
            <a: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  <a:t>която се предава по целия свят вече над 100 години чрез Приятелството и преди всичко с </a:t>
            </a:r>
            <a:b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</a:br>
            <a: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  <a:t>личния Пример на всеки един от нас !</a:t>
            </a:r>
            <a:b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</a:br>
            <a:endParaRPr lang="ru-RU" altLang="en-US" sz="200" dirty="0">
              <a:solidFill>
                <a:srgbClr val="00AEEF"/>
              </a:solidFill>
              <a:latin typeface="Georgia" panose="02040502050405020303" pitchFamily="18" charset="0"/>
            </a:endParaRPr>
          </a:p>
          <a:p>
            <a:pPr marL="0" lvl="1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20000"/>
            </a:pPr>
            <a: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  <a:t>Емоциите, обаче, невинаги са подвластни на разума, </a:t>
            </a:r>
            <a:b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</a:br>
            <a: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  <a:t>но винаги на Действието.</a:t>
            </a:r>
            <a:b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</a:br>
            <a:endParaRPr lang="ru-RU" altLang="en-US" sz="200" dirty="0" smtClean="0">
              <a:solidFill>
                <a:srgbClr val="00AEEF"/>
              </a:solidFill>
              <a:latin typeface="Georgia" panose="02040502050405020303" pitchFamily="18" charset="0"/>
            </a:endParaRPr>
          </a:p>
          <a:p>
            <a:pPr marL="0" lvl="1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20000"/>
            </a:pPr>
            <a:r>
              <a:rPr lang="ru-RU" altLang="en-US" b="1" dirty="0" smtClean="0">
                <a:solidFill>
                  <a:srgbClr val="00AEEF"/>
                </a:solidFill>
                <a:latin typeface="Georgia" panose="02040502050405020303" pitchFamily="18" charset="0"/>
              </a:rPr>
              <a:t>Ето защо, Ние, тези които имаме привилегията да Знаем, имаме и задължението да Действаме</a:t>
            </a:r>
            <a:r>
              <a:rPr lang="ru-RU" altLang="en-US" b="1" dirty="0">
                <a:solidFill>
                  <a:srgbClr val="00AEEF"/>
                </a:solidFill>
                <a:latin typeface="Georgia" panose="02040502050405020303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5935733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81000" y="3429000"/>
            <a:ext cx="9753600" cy="990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>
              <a:defRPr/>
            </a:pPr>
            <a:endParaRPr lang="bg-BG" altLang="bg-BG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6563" name="Rectangle 10"/>
          <p:cNvSpPr txBox="1">
            <a:spLocks noChangeArrowheads="1"/>
          </p:cNvSpPr>
          <p:nvPr/>
        </p:nvSpPr>
        <p:spPr bwMode="auto">
          <a:xfrm>
            <a:off x="457200" y="3581400"/>
            <a:ext cx="7391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Aft>
                <a:spcPts val="2400"/>
              </a:spcAft>
            </a:pPr>
            <a:r>
              <a:rPr lang="bg-BG" altLang="en-US" sz="4400">
                <a:solidFill>
                  <a:schemeClr val="bg1"/>
                </a:solidFill>
                <a:latin typeface="Arial Narrow Bold" panose="020B0706020202030204" pitchFamily="34" charset="0"/>
              </a:rPr>
              <a:t>Благод</a:t>
            </a:r>
            <a:r>
              <a:rPr lang="en-US" altLang="en-US" sz="4400">
                <a:solidFill>
                  <a:schemeClr val="bg1"/>
                </a:solidFill>
                <a:latin typeface="Arial Narrow Bold" panose="020B0706020202030204" pitchFamily="34" charset="0"/>
              </a:rPr>
              <a:t>a</a:t>
            </a:r>
            <a:r>
              <a:rPr lang="bg-BG" altLang="en-US" sz="4400">
                <a:solidFill>
                  <a:schemeClr val="bg1"/>
                </a:solidFill>
                <a:latin typeface="Arial Narrow Bold" panose="020B0706020202030204" pitchFamily="34" charset="0"/>
              </a:rPr>
              <a:t>ря Ви за Вниманието!</a:t>
            </a:r>
            <a:endParaRPr lang="en-US" altLang="en-US" sz="4400">
              <a:solidFill>
                <a:schemeClr val="bg1"/>
              </a:solidFill>
              <a:latin typeface="Arial Narrow Bold" panose="020B0706020202030204" pitchFamily="34" charset="0"/>
            </a:endParaRPr>
          </a:p>
          <a:p>
            <a:pPr eaLnBrk="1" hangingPunct="1"/>
            <a:endParaRPr lang="en-US" altLang="en-US" sz="2000">
              <a:solidFill>
                <a:srgbClr val="01B4E7"/>
              </a:solidFill>
              <a:latin typeface="Georgia" panose="02040502050405020303" pitchFamily="18" charset="0"/>
            </a:endParaRPr>
          </a:p>
          <a:p>
            <a:pPr eaLnBrk="1" hangingPunct="1"/>
            <a:r>
              <a:rPr lang="bg-BG" altLang="en-US" sz="2000">
                <a:solidFill>
                  <a:srgbClr val="01B4E7"/>
                </a:solidFill>
                <a:latin typeface="Georgia" panose="02040502050405020303" pitchFamily="18" charset="0"/>
              </a:rPr>
              <a:t>Вахан Бохосян</a:t>
            </a:r>
            <a:br>
              <a:rPr lang="bg-BG" altLang="en-US" sz="2000">
                <a:solidFill>
                  <a:srgbClr val="01B4E7"/>
                </a:solidFill>
                <a:latin typeface="Georgia" panose="02040502050405020303" pitchFamily="18" charset="0"/>
              </a:rPr>
            </a:br>
            <a:r>
              <a:rPr lang="bg-BG" altLang="en-US" sz="2000">
                <a:solidFill>
                  <a:srgbClr val="01B4E7"/>
                </a:solidFill>
                <a:latin typeface="Georgia" panose="02040502050405020303" pitchFamily="18" charset="0"/>
              </a:rPr>
              <a:t>Дистриктен Ротаракт Представител – Елект</a:t>
            </a:r>
          </a:p>
        </p:txBody>
      </p:sp>
      <p:sp>
        <p:nvSpPr>
          <p:cNvPr id="66564" name="TextBox 2"/>
          <p:cNvSpPr txBox="1">
            <a:spLocks noChangeArrowheads="1"/>
          </p:cNvSpPr>
          <p:nvPr/>
        </p:nvSpPr>
        <p:spPr bwMode="auto">
          <a:xfrm>
            <a:off x="5130800" y="6172200"/>
            <a:ext cx="3975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/>
            <a:r>
              <a:rPr lang="bg-BG" altLang="bg-BG" sz="1200" b="1">
                <a:solidFill>
                  <a:srgbClr val="00AEEF"/>
                </a:solidFill>
                <a:latin typeface="Calibri" panose="020F0502020204030204" pitchFamily="34" charset="0"/>
              </a:rPr>
              <a:t>ТРЕНИНГ СЕМИНАР ЗА ЕЛЕКТ ПРЕЗИДЕНТИ И СЕКРЕТАРИ</a:t>
            </a:r>
            <a:r>
              <a:rPr lang="en-US" altLang="bg-BG" sz="1200" b="1">
                <a:solidFill>
                  <a:srgbClr val="00AEEF"/>
                </a:solidFill>
                <a:latin typeface="Calibri" panose="020F0502020204030204" pitchFamily="34" charset="0"/>
              </a:rPr>
              <a:t>, </a:t>
            </a:r>
            <a:r>
              <a:rPr lang="bg-BG" altLang="bg-BG" sz="1200" b="1">
                <a:solidFill>
                  <a:srgbClr val="00AEEF"/>
                </a:solidFill>
                <a:latin typeface="Calibri" panose="020F0502020204030204" pitchFamily="34" charset="0"/>
              </a:rPr>
              <a:t>10-12 март 2017, хотел „Калина Палас“, гр. Трявна</a:t>
            </a:r>
            <a:endParaRPr lang="en-US" altLang="bg-BG" sz="1600">
              <a:solidFill>
                <a:srgbClr val="00AEEF"/>
              </a:solidFill>
              <a:latin typeface="Calibri" panose="020F0502020204030204" pitchFamily="34" charset="0"/>
            </a:endParaRPr>
          </a:p>
          <a:p>
            <a:pPr eaLnBrk="1" hangingPunct="1"/>
            <a:endParaRPr lang="en-US" altLang="bg-BG" sz="1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04900"/>
            <a:ext cx="47244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81000" y="4038600"/>
            <a:ext cx="8382000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20000"/>
            </a:pPr>
            <a:r>
              <a:rPr lang="ru-RU" altLang="en-US" b="1">
                <a:solidFill>
                  <a:srgbClr val="00AEEF"/>
                </a:solidFill>
                <a:latin typeface="Georgia" panose="02040502050405020303" pitchFamily="18" charset="0"/>
              </a:rPr>
              <a:t>Как нашите умения, енергия и талант </a:t>
            </a:r>
            <a:endParaRPr lang="en-US" altLang="en-US" b="1">
              <a:solidFill>
                <a:srgbClr val="00AEEF"/>
              </a:solidFill>
              <a:latin typeface="Georgia" panose="02040502050405020303" pitchFamily="18" charset="0"/>
            </a:endParaRPr>
          </a:p>
          <a:p>
            <a:pPr lvl="1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20000"/>
            </a:pPr>
            <a:r>
              <a:rPr lang="ru-RU" altLang="en-US" b="1">
                <a:solidFill>
                  <a:srgbClr val="00AEEF"/>
                </a:solidFill>
                <a:latin typeface="Georgia" panose="02040502050405020303" pitchFamily="18" charset="0"/>
              </a:rPr>
              <a:t>могат да вдъхновят и самите </a:t>
            </a:r>
            <a:r>
              <a:rPr lang="bg-BG" altLang="en-US" b="1">
                <a:solidFill>
                  <a:srgbClr val="00AEEF"/>
                </a:solidFill>
                <a:latin typeface="Georgia" panose="02040502050405020303" pitchFamily="18" charset="0"/>
              </a:rPr>
              <a:t>вас - </a:t>
            </a:r>
            <a:r>
              <a:rPr lang="ru-RU" altLang="en-US" b="1">
                <a:solidFill>
                  <a:srgbClr val="00AEEF"/>
                </a:solidFill>
                <a:latin typeface="Georgia" panose="02040502050405020303" pitchFamily="18" charset="0"/>
              </a:rPr>
              <a:t>ротарианците?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Content Placeholder 2"/>
          <p:cNvSpPr txBox="1">
            <a:spLocks/>
          </p:cNvSpPr>
          <p:nvPr/>
        </p:nvSpPr>
        <p:spPr bwMode="auto">
          <a:xfrm>
            <a:off x="228600" y="1143000"/>
            <a:ext cx="891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401638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Ротаракт е не само младежка програма, ние сме Ваш Партньор</a:t>
            </a:r>
          </a:p>
          <a:p>
            <a:pPr lvl="1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Тематични Workshop-и - Ротаракт и Ротари - да се учим едни от други</a:t>
            </a:r>
          </a:p>
          <a:p>
            <a:pPr lvl="1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 Ротари Експо</a:t>
            </a:r>
            <a:endParaRPr lang="en-US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12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r>
              <a:rPr lang="ru-RU" altLang="en-US" sz="2000" dirty="0" smtClean="0">
                <a:solidFill>
                  <a:srgbClr val="58585A"/>
                </a:solidFill>
                <a:latin typeface="Georgia" panose="02040502050405020303" pitchFamily="18" charset="0"/>
              </a:rPr>
              <a:t>Предстои безпрецедентен наплив/отлив от Ротаракт</a:t>
            </a: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endParaRPr lang="en-US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en-US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endParaRPr lang="ru-RU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endParaRPr lang="ru-RU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lvl="1">
              <a:spcBef>
                <a:spcPct val="20000"/>
              </a:spcBef>
              <a:buClr>
                <a:schemeClr val="accent1"/>
              </a:buClr>
              <a:buSzPct val="120000"/>
              <a:buFontTx/>
              <a:buBlip>
                <a:blip r:embed="rId3"/>
              </a:buBlip>
              <a:defRPr/>
            </a:pPr>
            <a:endParaRPr lang="ru-RU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  <a:p>
            <a:pPr marL="115888" lvl="1" indent="0">
              <a:spcBef>
                <a:spcPct val="20000"/>
              </a:spcBef>
              <a:buClr>
                <a:schemeClr val="accent1"/>
              </a:buClr>
              <a:buSzPct val="120000"/>
              <a:defRPr/>
            </a:pPr>
            <a:endParaRPr lang="ru-RU" altLang="en-US" sz="2000" dirty="0" smtClean="0">
              <a:solidFill>
                <a:srgbClr val="58585A"/>
              </a:solidFill>
              <a:latin typeface="Georgia" panose="02040502050405020303" pitchFamily="18" charset="0"/>
            </a:endParaRPr>
          </a:p>
        </p:txBody>
      </p:sp>
      <p:sp>
        <p:nvSpPr>
          <p:cNvPr id="44035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5"/>
          <a:stretch>
            <a:fillRect/>
          </a:stretch>
        </p:blipFill>
        <p:spPr bwMode="auto">
          <a:xfrm>
            <a:off x="1276350" y="2790825"/>
            <a:ext cx="65913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533400" y="1371600"/>
          <a:ext cx="8077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graphicFrame>
        <p:nvGraphicFramePr>
          <p:cNvPr id="2" name="Chart 4"/>
          <p:cNvGraphicFramePr>
            <a:graphicFrameLocks/>
          </p:cNvGraphicFramePr>
          <p:nvPr/>
        </p:nvGraphicFramePr>
        <p:xfrm>
          <a:off x="533400" y="1447800"/>
          <a:ext cx="8255000" cy="429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324600" y="2133600"/>
            <a:ext cx="2667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Средно в клуб:</a:t>
            </a:r>
          </a:p>
          <a:p>
            <a:pPr eaLnBrk="1" hangingPunct="1">
              <a:spcBef>
                <a:spcPct val="20000"/>
              </a:spcBef>
            </a:pPr>
            <a:endParaRPr lang="bg-BG" altLang="en-US" sz="500" b="1">
              <a:solidFill>
                <a:schemeClr val="accent1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2010г - 19</a:t>
            </a:r>
          </a:p>
          <a:p>
            <a:pPr eaLnBrk="1" hangingPunct="1">
              <a:spcBef>
                <a:spcPct val="20000"/>
              </a:spcBef>
            </a:pPr>
            <a:r>
              <a:rPr lang="bg-BG" altLang="en-US" sz="1100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/>
            </a:r>
            <a:br>
              <a:rPr lang="bg-BG" altLang="en-US" sz="1100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</a:br>
            <a:r>
              <a:rPr lang="bg-BG" altLang="en-US" b="1">
                <a:solidFill>
                  <a:schemeClr val="accent1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2017г  - 12</a:t>
            </a:r>
            <a:endParaRPr lang="en-US" altLang="en-US" b="1">
              <a:solidFill>
                <a:schemeClr val="accent1"/>
              </a:solidFill>
              <a:latin typeface="Georgia" panose="02040502050405020303" pitchFamily="18" charset="0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/>
        </p:nvGraphicFramePr>
        <p:xfrm>
          <a:off x="558800" y="1473200"/>
          <a:ext cx="7874000" cy="429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2362200"/>
            <a:ext cx="2590800" cy="213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1800" b="1" smtClean="0">
                <a:solidFill>
                  <a:schemeClr val="accent1"/>
                </a:solidFill>
                <a:latin typeface="Georgia" panose="02040502050405020303" pitchFamily="18" charset="0"/>
              </a:rPr>
              <a:t>КОЛКО СМЕ ?</a:t>
            </a:r>
            <a:endParaRPr lang="en-US" altLang="en-US" sz="1800" b="1" smtClean="0">
              <a:solidFill>
                <a:schemeClr val="accent1"/>
              </a:solidFill>
              <a:latin typeface="Georgia" panose="02040502050405020303" pitchFamily="18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bg-BG" altLang="en-US" sz="1600" b="1" smtClean="0">
              <a:solidFill>
                <a:srgbClr val="00AEEF"/>
              </a:solidFill>
              <a:latin typeface="Georgia" panose="02040502050405020303" pitchFamily="18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2800" b="1" smtClean="0">
                <a:solidFill>
                  <a:srgbClr val="00AEEF"/>
                </a:solidFill>
                <a:latin typeface="Georgia" panose="02040502050405020303" pitchFamily="18" charset="0"/>
              </a:rPr>
              <a:t>362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bg-BG" altLang="en-US" sz="1600" smtClean="0">
              <a:solidFill>
                <a:srgbClr val="00AEEF"/>
              </a:solidFill>
              <a:latin typeface="Georgia" panose="02040502050405020303" pitchFamily="18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bg-BG" altLang="en-US" sz="2400" smtClean="0">
                <a:solidFill>
                  <a:srgbClr val="00AEEF"/>
                </a:solidFill>
                <a:latin typeface="Georgia" panose="02040502050405020303" pitchFamily="18" charset="0"/>
              </a:rPr>
              <a:t>в </a:t>
            </a:r>
            <a:r>
              <a:rPr lang="bg-BG" altLang="en-US" sz="2800" b="1" smtClean="0">
                <a:solidFill>
                  <a:srgbClr val="00AEEF"/>
                </a:solidFill>
                <a:latin typeface="Georgia" panose="02040502050405020303" pitchFamily="18" charset="0"/>
              </a:rPr>
              <a:t>31</a:t>
            </a:r>
            <a:r>
              <a:rPr lang="bg-BG" altLang="en-US" sz="2800" smtClean="0">
                <a:solidFill>
                  <a:srgbClr val="00AEEF"/>
                </a:solidFill>
                <a:latin typeface="Georgia" panose="02040502050405020303" pitchFamily="18" charset="0"/>
              </a:rPr>
              <a:t> </a:t>
            </a:r>
            <a:r>
              <a:rPr lang="bg-BG" altLang="en-US" sz="2400" smtClean="0">
                <a:solidFill>
                  <a:srgbClr val="00AEEF"/>
                </a:solidFill>
                <a:latin typeface="Georgia" panose="02040502050405020303" pitchFamily="18" charset="0"/>
              </a:rPr>
              <a:t>клуба</a:t>
            </a:r>
            <a:endParaRPr lang="en-US" altLang="en-US" sz="1800" smtClean="0">
              <a:latin typeface="Georgia" panose="02040502050405020303" pitchFamily="18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894114" y="1333500"/>
          <a:ext cx="51816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013" name="Content Placeholder 2"/>
          <p:cNvSpPr txBox="1">
            <a:spLocks/>
          </p:cNvSpPr>
          <p:nvPr/>
        </p:nvSpPr>
        <p:spPr bwMode="auto">
          <a:xfrm>
            <a:off x="6226175" y="2286000"/>
            <a:ext cx="2895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bg-BG" altLang="en-US" sz="1600" b="1">
                <a:solidFill>
                  <a:srgbClr val="00AEEF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До края на годината </a:t>
            </a:r>
          </a:p>
          <a:p>
            <a:pPr algn="ctr" eaLnBrk="1" hangingPunct="1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bg-BG" altLang="en-US" sz="1600" b="1">
                <a:solidFill>
                  <a:srgbClr val="00AEEF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се очаква да бъдат </a:t>
            </a:r>
          </a:p>
          <a:p>
            <a:pPr algn="ctr" eaLnBrk="1" hangingPunct="1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bg-BG" altLang="en-US" sz="1600" b="1">
                <a:solidFill>
                  <a:srgbClr val="00AEEF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приети за членове още 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bg-BG" altLang="en-US" sz="2800" b="1">
                <a:solidFill>
                  <a:srgbClr val="00AEEF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34</a:t>
            </a:r>
            <a:r>
              <a:rPr lang="bg-BG" altLang="en-US" sz="1600" b="1">
                <a:solidFill>
                  <a:srgbClr val="00AEEF"/>
                </a:solidFill>
                <a:latin typeface="Georgia" panose="02040502050405020303" pitchFamily="18" charset="0"/>
                <a:ea typeface="MS PGothic" panose="020B0600070205080204" pitchFamily="34" charset="-128"/>
                <a:cs typeface="Georgia" panose="02040502050405020303" pitchFamily="18" charset="0"/>
              </a:rPr>
              <a:t> нови приятели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graphicFrame>
        <p:nvGraphicFramePr>
          <p:cNvPr id="3" name="Chart 5"/>
          <p:cNvGraphicFramePr>
            <a:graphicFrameLocks/>
          </p:cNvGraphicFramePr>
          <p:nvPr/>
        </p:nvGraphicFramePr>
        <p:xfrm>
          <a:off x="177800" y="2387600"/>
          <a:ext cx="4292600" cy="3756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Chart 7"/>
          <p:cNvGraphicFramePr>
            <a:graphicFrameLocks/>
          </p:cNvGraphicFramePr>
          <p:nvPr/>
        </p:nvGraphicFramePr>
        <p:xfrm>
          <a:off x="3606800" y="1397000"/>
          <a:ext cx="5435600" cy="4138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3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6096000" cy="487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 Narrow" panose="020B0606020202030204" pitchFamily="34" charset="0"/>
              </a:rPr>
              <a:t>ROTARACT </a:t>
            </a:r>
            <a:r>
              <a:rPr lang="en-US" altLang="en-US" dirty="0" smtClean="0">
                <a:latin typeface="Arial Narrow" panose="020B0606020202030204" pitchFamily="34" charset="0"/>
              </a:rPr>
              <a:t>= </a:t>
            </a:r>
            <a:r>
              <a:rPr lang="en-US" altLang="en-US" dirty="0" smtClean="0">
                <a:latin typeface="Arial Narrow" panose="020B0606020202030204" pitchFamily="34" charset="0"/>
              </a:rPr>
              <a:t>ROTARY in ACTION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14299" y="1219200"/>
          <a:ext cx="8915401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mmunications_white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Rotary-NewBrand_Pallette">
    <a:dk1>
      <a:srgbClr val="958D85"/>
    </a:dk1>
    <a:lt1>
      <a:sysClr val="window" lastClr="FFFFFF"/>
    </a:lt1>
    <a:dk2>
      <a:srgbClr val="00246C"/>
    </a:dk2>
    <a:lt2>
      <a:srgbClr val="E6E5D8"/>
    </a:lt2>
    <a:accent1>
      <a:srgbClr val="01B4E7"/>
    </a:accent1>
    <a:accent2>
      <a:srgbClr val="FEBD11"/>
    </a:accent2>
    <a:accent3>
      <a:srgbClr val="009999"/>
    </a:accent3>
    <a:accent4>
      <a:srgbClr val="872175"/>
    </a:accent4>
    <a:accent5>
      <a:srgbClr val="D91B5C"/>
    </a:accent5>
    <a:accent6>
      <a:srgbClr val="FF7600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Rotary-NewBrand_Pallette">
    <a:dk1>
      <a:srgbClr val="958D85"/>
    </a:dk1>
    <a:lt1>
      <a:sysClr val="window" lastClr="FFFFFF"/>
    </a:lt1>
    <a:dk2>
      <a:srgbClr val="00246C"/>
    </a:dk2>
    <a:lt2>
      <a:srgbClr val="E6E5D8"/>
    </a:lt2>
    <a:accent1>
      <a:srgbClr val="01B4E7"/>
    </a:accent1>
    <a:accent2>
      <a:srgbClr val="FEBD11"/>
    </a:accent2>
    <a:accent3>
      <a:srgbClr val="009999"/>
    </a:accent3>
    <a:accent4>
      <a:srgbClr val="872175"/>
    </a:accent4>
    <a:accent5>
      <a:srgbClr val="D91B5C"/>
    </a:accent5>
    <a:accent6>
      <a:srgbClr val="FF7600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Rotary-NewBrand_Pallette">
    <a:dk1>
      <a:srgbClr val="958D85"/>
    </a:dk1>
    <a:lt1>
      <a:sysClr val="window" lastClr="FFFFFF"/>
    </a:lt1>
    <a:dk2>
      <a:srgbClr val="00246C"/>
    </a:dk2>
    <a:lt2>
      <a:srgbClr val="E6E5D8"/>
    </a:lt2>
    <a:accent1>
      <a:srgbClr val="01B4E7"/>
    </a:accent1>
    <a:accent2>
      <a:srgbClr val="FEBD11"/>
    </a:accent2>
    <a:accent3>
      <a:srgbClr val="009999"/>
    </a:accent3>
    <a:accent4>
      <a:srgbClr val="872175"/>
    </a:accent4>
    <a:accent5>
      <a:srgbClr val="D91B5C"/>
    </a:accent5>
    <a:accent6>
      <a:srgbClr val="FF7600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19420</TotalTime>
  <Words>335</Words>
  <Application>Microsoft Office PowerPoint</Application>
  <PresentationFormat>On-screen Show (4:3)</PresentationFormat>
  <Paragraphs>121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ヒラギノ角ゴ Pro W3</vt:lpstr>
      <vt:lpstr>Calibri</vt:lpstr>
      <vt:lpstr>MS PGothic</vt:lpstr>
      <vt:lpstr>Arial Narrow</vt:lpstr>
      <vt:lpstr>Georgia</vt:lpstr>
      <vt:lpstr>Arial Narrow Bold</vt:lpstr>
      <vt:lpstr>Communications_white</vt:lpstr>
      <vt:lpstr>Custom Design</vt:lpstr>
      <vt:lpstr>2_Custom Design</vt:lpstr>
      <vt:lpstr>3_Custom Design</vt:lpstr>
      <vt:lpstr>PowerPoint Presentation</vt:lpstr>
      <vt:lpstr>PowerPoint Presentation</vt:lpstr>
      <vt:lpstr>ROTARACT = ROTARY in ACTION</vt:lpstr>
      <vt:lpstr>ROTARACT = ROTARY in ACTION</vt:lpstr>
      <vt:lpstr>ROTARACT = ROTARY in ACTION</vt:lpstr>
      <vt:lpstr>ROTARACT = ROTARY in ACTION</vt:lpstr>
      <vt:lpstr>ROTARACT = ROTARY in ACTION</vt:lpstr>
      <vt:lpstr>ROTARACT = ROTARY in ACTION</vt:lpstr>
      <vt:lpstr>ROTARACT = ROTARY in ACTION</vt:lpstr>
      <vt:lpstr>ROTARACT = ROTARY in ACTION</vt:lpstr>
      <vt:lpstr>ROTARACT = ROTARY in ACTION</vt:lpstr>
      <vt:lpstr>ROTARACT = ROTARY in ACTION</vt:lpstr>
      <vt:lpstr>ROTARACT = ROTARY in ACTION</vt:lpstr>
      <vt:lpstr>PowerPoint Presentation</vt:lpstr>
      <vt:lpstr>PowerPoint Presentation</vt:lpstr>
    </vt:vector>
  </TitlesOfParts>
  <Company>Rotary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 WS-06</dc:creator>
  <cp:lastModifiedBy>Bohosyan</cp:lastModifiedBy>
  <cp:revision>680</cp:revision>
  <cp:lastPrinted>2013-04-11T19:55:04Z</cp:lastPrinted>
  <dcterms:created xsi:type="dcterms:W3CDTF">2010-04-16T20:11:30Z</dcterms:created>
  <dcterms:modified xsi:type="dcterms:W3CDTF">2017-03-11T21:18:21Z</dcterms:modified>
</cp:coreProperties>
</file>